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95" r:id="rId2"/>
    <p:sldId id="296" r:id="rId3"/>
    <p:sldId id="297" r:id="rId4"/>
    <p:sldId id="294" r:id="rId5"/>
    <p:sldId id="298" r:id="rId6"/>
    <p:sldId id="291" r:id="rId7"/>
    <p:sldId id="292" r:id="rId8"/>
    <p:sldId id="293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907" autoAdjust="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54279-4F67-42A3-9B1D-4D021F29E0F4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CD89AE1-184C-4791-8CB6-085B8E326A40}">
      <dgm:prSet phldrT="[Text]" custT="1"/>
      <dgm:spPr/>
      <dgm:t>
        <a:bodyPr/>
        <a:lstStyle/>
        <a:p>
          <a:r>
            <a:rPr lang="en-US" sz="2400" b="1" dirty="0" err="1" smtClean="0">
              <a:latin typeface="Georgia" pitchFamily="18" charset="0"/>
            </a:rPr>
            <a:t>Narasimham</a:t>
          </a:r>
          <a:r>
            <a:rPr lang="en-US" sz="2400" b="1" dirty="0" smtClean="0">
              <a:latin typeface="Georgia" pitchFamily="18" charset="0"/>
            </a:rPr>
            <a:t> Committee</a:t>
          </a:r>
          <a:endParaRPr lang="en-US" sz="2400" b="1" dirty="0">
            <a:latin typeface="Georgia" pitchFamily="18" charset="0"/>
          </a:endParaRPr>
        </a:p>
      </dgm:t>
    </dgm:pt>
    <dgm:pt modelId="{40DC6F6D-0DC6-480A-82FA-5486522B12DB}" type="parTrans" cxnId="{0424F00D-AEE7-4DB3-A52D-14AC0F88098D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34CDF9A2-2819-4646-91E5-3F2BF11CB597}" type="sibTrans" cxnId="{0424F00D-AEE7-4DB3-A52D-14AC0F88098D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AF399753-C2E1-45C5-88B2-D059BB8DE5DC}">
      <dgm:prSet phldrT="[Text]" custT="1"/>
      <dgm:spPr/>
      <dgm:t>
        <a:bodyPr/>
        <a:lstStyle/>
        <a:p>
          <a:r>
            <a:rPr lang="en-US" sz="2400" b="1" dirty="0" smtClean="0">
              <a:latin typeface="Georgia" pitchFamily="18" charset="0"/>
            </a:rPr>
            <a:t>First - 1991</a:t>
          </a:r>
          <a:endParaRPr lang="en-US" sz="2400" b="1" dirty="0">
            <a:latin typeface="Georgia" pitchFamily="18" charset="0"/>
          </a:endParaRPr>
        </a:p>
      </dgm:t>
    </dgm:pt>
    <dgm:pt modelId="{73A745ED-44EB-435F-9628-C184A9297F03}" type="parTrans" cxnId="{004010F2-BD6E-422D-BBDD-EDB4255A1B4B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93E9F15A-26DE-4363-AB34-AAEBACC97292}" type="sibTrans" cxnId="{004010F2-BD6E-422D-BBDD-EDB4255A1B4B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F676AA84-20C1-4500-AC74-58417D0E78C9}">
      <dgm:prSet phldrT="[Text]" custT="1"/>
      <dgm:spPr/>
      <dgm:t>
        <a:bodyPr/>
        <a:lstStyle/>
        <a:p>
          <a:r>
            <a:rPr lang="en-US" sz="2400" b="1" dirty="0" smtClean="0">
              <a:latin typeface="Georgia" pitchFamily="18" charset="0"/>
            </a:rPr>
            <a:t>Second - 1998</a:t>
          </a:r>
          <a:endParaRPr lang="en-US" sz="2400" b="1" dirty="0">
            <a:latin typeface="Georgia" pitchFamily="18" charset="0"/>
          </a:endParaRPr>
        </a:p>
      </dgm:t>
    </dgm:pt>
    <dgm:pt modelId="{18C52F6A-363B-4BD2-BE47-B29710731AAC}" type="parTrans" cxnId="{B5ACD867-FB2A-4C07-9AEC-579B2E9DE6E2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887600AA-F3CD-4C6D-88E0-1D23DB1FE0CF}" type="sibTrans" cxnId="{B5ACD867-FB2A-4C07-9AEC-579B2E9DE6E2}">
      <dgm:prSet/>
      <dgm:spPr/>
      <dgm:t>
        <a:bodyPr/>
        <a:lstStyle/>
        <a:p>
          <a:endParaRPr lang="en-US" sz="2400" b="1">
            <a:latin typeface="Georgia" pitchFamily="18" charset="0"/>
          </a:endParaRPr>
        </a:p>
      </dgm:t>
    </dgm:pt>
    <dgm:pt modelId="{E60729AF-2D95-4FB8-B624-7ECCD958488B}" type="pres">
      <dgm:prSet presAssocID="{F6554279-4F67-42A3-9B1D-4D021F29E0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614A9D-B510-4A72-9214-FDD13767D7CC}" type="pres">
      <dgm:prSet presAssocID="{0CD89AE1-184C-4791-8CB6-085B8E326A40}" presName="hierRoot1" presStyleCnt="0">
        <dgm:presLayoutVars>
          <dgm:hierBranch val="init"/>
        </dgm:presLayoutVars>
      </dgm:prSet>
      <dgm:spPr/>
    </dgm:pt>
    <dgm:pt modelId="{1AE88C94-4F80-48BA-AB07-E3F9DBA07708}" type="pres">
      <dgm:prSet presAssocID="{0CD89AE1-184C-4791-8CB6-085B8E326A40}" presName="rootComposite1" presStyleCnt="0"/>
      <dgm:spPr/>
    </dgm:pt>
    <dgm:pt modelId="{A531597F-8F0B-41F6-80ED-F5DF46F153D2}" type="pres">
      <dgm:prSet presAssocID="{0CD89AE1-184C-4791-8CB6-085B8E326A40}" presName="rootText1" presStyleLbl="node0" presStyleIdx="0" presStyleCnt="1" custScaleX="141974" custScaleY="45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42AE60-846E-42A4-BA1F-2A70EC0FBB41}" type="pres">
      <dgm:prSet presAssocID="{0CD89AE1-184C-4791-8CB6-085B8E326A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AF835E-1431-4726-87B4-30B7CBD7DAC1}" type="pres">
      <dgm:prSet presAssocID="{0CD89AE1-184C-4791-8CB6-085B8E326A40}" presName="hierChild2" presStyleCnt="0"/>
      <dgm:spPr/>
    </dgm:pt>
    <dgm:pt modelId="{2BD16910-EAEA-4CA7-9790-F8F5A86C626B}" type="pres">
      <dgm:prSet presAssocID="{73A745ED-44EB-435F-9628-C184A9297F0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D7BD870-472D-4EDA-B09D-75715C3FB873}" type="pres">
      <dgm:prSet presAssocID="{AF399753-C2E1-45C5-88B2-D059BB8DE5DC}" presName="hierRoot2" presStyleCnt="0">
        <dgm:presLayoutVars>
          <dgm:hierBranch val="init"/>
        </dgm:presLayoutVars>
      </dgm:prSet>
      <dgm:spPr/>
    </dgm:pt>
    <dgm:pt modelId="{C7C75DE3-D9B2-4D3C-985F-41FDC1A74ABF}" type="pres">
      <dgm:prSet presAssocID="{AF399753-C2E1-45C5-88B2-D059BB8DE5DC}" presName="rootComposite" presStyleCnt="0"/>
      <dgm:spPr/>
    </dgm:pt>
    <dgm:pt modelId="{79F97574-8D62-4415-8FB7-164B9E599B50}" type="pres">
      <dgm:prSet presAssocID="{AF399753-C2E1-45C5-88B2-D059BB8DE5DC}" presName="rootText" presStyleLbl="node2" presStyleIdx="0" presStyleCnt="2" custScaleX="91663" custScaleY="46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DDC6A4-D223-4F18-8133-3C257D0F6B0F}" type="pres">
      <dgm:prSet presAssocID="{AF399753-C2E1-45C5-88B2-D059BB8DE5DC}" presName="rootConnector" presStyleLbl="node2" presStyleIdx="0" presStyleCnt="2"/>
      <dgm:spPr/>
      <dgm:t>
        <a:bodyPr/>
        <a:lstStyle/>
        <a:p>
          <a:endParaRPr lang="en-US"/>
        </a:p>
      </dgm:t>
    </dgm:pt>
    <dgm:pt modelId="{09B1FE43-2171-49F1-9C01-CDD790E31B46}" type="pres">
      <dgm:prSet presAssocID="{AF399753-C2E1-45C5-88B2-D059BB8DE5DC}" presName="hierChild4" presStyleCnt="0"/>
      <dgm:spPr/>
    </dgm:pt>
    <dgm:pt modelId="{1A2E2EAF-B8A9-439B-A075-7BD617AA35DC}" type="pres">
      <dgm:prSet presAssocID="{AF399753-C2E1-45C5-88B2-D059BB8DE5DC}" presName="hierChild5" presStyleCnt="0"/>
      <dgm:spPr/>
    </dgm:pt>
    <dgm:pt modelId="{7754C653-7C0A-4C0E-B157-A9579C98FE5C}" type="pres">
      <dgm:prSet presAssocID="{18C52F6A-363B-4BD2-BE47-B29710731AA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E80A0DB-023E-45B6-8377-AD9373823B0C}" type="pres">
      <dgm:prSet presAssocID="{F676AA84-20C1-4500-AC74-58417D0E78C9}" presName="hierRoot2" presStyleCnt="0">
        <dgm:presLayoutVars>
          <dgm:hierBranch val="init"/>
        </dgm:presLayoutVars>
      </dgm:prSet>
      <dgm:spPr/>
    </dgm:pt>
    <dgm:pt modelId="{23A18526-B287-45FA-895E-9BA35C5329B1}" type="pres">
      <dgm:prSet presAssocID="{F676AA84-20C1-4500-AC74-58417D0E78C9}" presName="rootComposite" presStyleCnt="0"/>
      <dgm:spPr/>
    </dgm:pt>
    <dgm:pt modelId="{90C8887C-6B9B-4DE6-AC69-E397E6090999}" type="pres">
      <dgm:prSet presAssocID="{F676AA84-20C1-4500-AC74-58417D0E78C9}" presName="rootText" presStyleLbl="node2" presStyleIdx="1" presStyleCnt="2" custScaleX="90743" custScaleY="46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E2F4AB-3FC5-40F9-ADE5-7DA53C88BB28}" type="pres">
      <dgm:prSet presAssocID="{F676AA84-20C1-4500-AC74-58417D0E78C9}" presName="rootConnector" presStyleLbl="node2" presStyleIdx="1" presStyleCnt="2"/>
      <dgm:spPr/>
      <dgm:t>
        <a:bodyPr/>
        <a:lstStyle/>
        <a:p>
          <a:endParaRPr lang="en-US"/>
        </a:p>
      </dgm:t>
    </dgm:pt>
    <dgm:pt modelId="{9AA4E097-1D74-4805-9A62-879738C1638F}" type="pres">
      <dgm:prSet presAssocID="{F676AA84-20C1-4500-AC74-58417D0E78C9}" presName="hierChild4" presStyleCnt="0"/>
      <dgm:spPr/>
    </dgm:pt>
    <dgm:pt modelId="{ABE8EE06-E2A8-4494-86AA-4A4AB8CB7599}" type="pres">
      <dgm:prSet presAssocID="{F676AA84-20C1-4500-AC74-58417D0E78C9}" presName="hierChild5" presStyleCnt="0"/>
      <dgm:spPr/>
    </dgm:pt>
    <dgm:pt modelId="{33D6BEEC-F4DB-4E99-891C-A30D22C15E5A}" type="pres">
      <dgm:prSet presAssocID="{0CD89AE1-184C-4791-8CB6-085B8E326A40}" presName="hierChild3" presStyleCnt="0"/>
      <dgm:spPr/>
    </dgm:pt>
  </dgm:ptLst>
  <dgm:cxnLst>
    <dgm:cxn modelId="{5997844B-60A7-494F-8937-EE756858CFCF}" type="presOf" srcId="{F676AA84-20C1-4500-AC74-58417D0E78C9}" destId="{90C8887C-6B9B-4DE6-AC69-E397E6090999}" srcOrd="0" destOrd="0" presId="urn:microsoft.com/office/officeart/2005/8/layout/orgChart1"/>
    <dgm:cxn modelId="{336B315E-674C-4C77-9F9A-964CF4FBF8CC}" type="presOf" srcId="{73A745ED-44EB-435F-9628-C184A9297F03}" destId="{2BD16910-EAEA-4CA7-9790-F8F5A86C626B}" srcOrd="0" destOrd="0" presId="urn:microsoft.com/office/officeart/2005/8/layout/orgChart1"/>
    <dgm:cxn modelId="{8677E0F6-FD8E-4587-A156-4902D4FC54BF}" type="presOf" srcId="{AF399753-C2E1-45C5-88B2-D059BB8DE5DC}" destId="{79F97574-8D62-4415-8FB7-164B9E599B50}" srcOrd="0" destOrd="0" presId="urn:microsoft.com/office/officeart/2005/8/layout/orgChart1"/>
    <dgm:cxn modelId="{A0F4B5E1-00C9-4B79-AEEA-9B7ABDD62A1C}" type="presOf" srcId="{F6554279-4F67-42A3-9B1D-4D021F29E0F4}" destId="{E60729AF-2D95-4FB8-B624-7ECCD958488B}" srcOrd="0" destOrd="0" presId="urn:microsoft.com/office/officeart/2005/8/layout/orgChart1"/>
    <dgm:cxn modelId="{0424F00D-AEE7-4DB3-A52D-14AC0F88098D}" srcId="{F6554279-4F67-42A3-9B1D-4D021F29E0F4}" destId="{0CD89AE1-184C-4791-8CB6-085B8E326A40}" srcOrd="0" destOrd="0" parTransId="{40DC6F6D-0DC6-480A-82FA-5486522B12DB}" sibTransId="{34CDF9A2-2819-4646-91E5-3F2BF11CB597}"/>
    <dgm:cxn modelId="{B5ACD867-FB2A-4C07-9AEC-579B2E9DE6E2}" srcId="{0CD89AE1-184C-4791-8CB6-085B8E326A40}" destId="{F676AA84-20C1-4500-AC74-58417D0E78C9}" srcOrd="1" destOrd="0" parTransId="{18C52F6A-363B-4BD2-BE47-B29710731AAC}" sibTransId="{887600AA-F3CD-4C6D-88E0-1D23DB1FE0CF}"/>
    <dgm:cxn modelId="{30F81265-BC20-4B62-A8CC-88085E7C75B1}" type="presOf" srcId="{AF399753-C2E1-45C5-88B2-D059BB8DE5DC}" destId="{86DDC6A4-D223-4F18-8133-3C257D0F6B0F}" srcOrd="1" destOrd="0" presId="urn:microsoft.com/office/officeart/2005/8/layout/orgChart1"/>
    <dgm:cxn modelId="{EE7E6789-0B5F-44A5-BB22-C728463F67F3}" type="presOf" srcId="{0CD89AE1-184C-4791-8CB6-085B8E326A40}" destId="{A531597F-8F0B-41F6-80ED-F5DF46F153D2}" srcOrd="0" destOrd="0" presId="urn:microsoft.com/office/officeart/2005/8/layout/orgChart1"/>
    <dgm:cxn modelId="{DFB08340-3F48-4623-A0E7-9FA4D8F99938}" type="presOf" srcId="{F676AA84-20C1-4500-AC74-58417D0E78C9}" destId="{E0E2F4AB-3FC5-40F9-ADE5-7DA53C88BB28}" srcOrd="1" destOrd="0" presId="urn:microsoft.com/office/officeart/2005/8/layout/orgChart1"/>
    <dgm:cxn modelId="{616C5737-7AFD-4C90-BAFE-9D0B94C1D9E1}" type="presOf" srcId="{0CD89AE1-184C-4791-8CB6-085B8E326A40}" destId="{7742AE60-846E-42A4-BA1F-2A70EC0FBB41}" srcOrd="1" destOrd="0" presId="urn:microsoft.com/office/officeart/2005/8/layout/orgChart1"/>
    <dgm:cxn modelId="{F11A9317-206B-494E-A256-AE62DF6393BA}" type="presOf" srcId="{18C52F6A-363B-4BD2-BE47-B29710731AAC}" destId="{7754C653-7C0A-4C0E-B157-A9579C98FE5C}" srcOrd="0" destOrd="0" presId="urn:microsoft.com/office/officeart/2005/8/layout/orgChart1"/>
    <dgm:cxn modelId="{004010F2-BD6E-422D-BBDD-EDB4255A1B4B}" srcId="{0CD89AE1-184C-4791-8CB6-085B8E326A40}" destId="{AF399753-C2E1-45C5-88B2-D059BB8DE5DC}" srcOrd="0" destOrd="0" parTransId="{73A745ED-44EB-435F-9628-C184A9297F03}" sibTransId="{93E9F15A-26DE-4363-AB34-AAEBACC97292}"/>
    <dgm:cxn modelId="{879A3F54-A294-4935-93F0-45F3EBB6DCDA}" type="presParOf" srcId="{E60729AF-2D95-4FB8-B624-7ECCD958488B}" destId="{B1614A9D-B510-4A72-9214-FDD13767D7CC}" srcOrd="0" destOrd="0" presId="urn:microsoft.com/office/officeart/2005/8/layout/orgChart1"/>
    <dgm:cxn modelId="{27C59EC9-6F62-4E02-A376-90D277D1D0C8}" type="presParOf" srcId="{B1614A9D-B510-4A72-9214-FDD13767D7CC}" destId="{1AE88C94-4F80-48BA-AB07-E3F9DBA07708}" srcOrd="0" destOrd="0" presId="urn:microsoft.com/office/officeart/2005/8/layout/orgChart1"/>
    <dgm:cxn modelId="{7C19568A-C353-47D2-BE91-D94D5E4ABEF0}" type="presParOf" srcId="{1AE88C94-4F80-48BA-AB07-E3F9DBA07708}" destId="{A531597F-8F0B-41F6-80ED-F5DF46F153D2}" srcOrd="0" destOrd="0" presId="urn:microsoft.com/office/officeart/2005/8/layout/orgChart1"/>
    <dgm:cxn modelId="{737FEC7B-0EB8-41F1-999B-15DB84D04375}" type="presParOf" srcId="{1AE88C94-4F80-48BA-AB07-E3F9DBA07708}" destId="{7742AE60-846E-42A4-BA1F-2A70EC0FBB41}" srcOrd="1" destOrd="0" presId="urn:microsoft.com/office/officeart/2005/8/layout/orgChart1"/>
    <dgm:cxn modelId="{5FE29C9A-8D09-4DAD-9352-CDC2BFC038D6}" type="presParOf" srcId="{B1614A9D-B510-4A72-9214-FDD13767D7CC}" destId="{D0AF835E-1431-4726-87B4-30B7CBD7DAC1}" srcOrd="1" destOrd="0" presId="urn:microsoft.com/office/officeart/2005/8/layout/orgChart1"/>
    <dgm:cxn modelId="{20860DDF-8FDE-4615-9713-B0945DC491E1}" type="presParOf" srcId="{D0AF835E-1431-4726-87B4-30B7CBD7DAC1}" destId="{2BD16910-EAEA-4CA7-9790-F8F5A86C626B}" srcOrd="0" destOrd="0" presId="urn:microsoft.com/office/officeart/2005/8/layout/orgChart1"/>
    <dgm:cxn modelId="{A0CCF4B7-11D8-41E2-8C23-9FD4D1597D43}" type="presParOf" srcId="{D0AF835E-1431-4726-87B4-30B7CBD7DAC1}" destId="{7D7BD870-472D-4EDA-B09D-75715C3FB873}" srcOrd="1" destOrd="0" presId="urn:microsoft.com/office/officeart/2005/8/layout/orgChart1"/>
    <dgm:cxn modelId="{9AABCBA9-53A9-484E-97BF-8FE3225FB0FC}" type="presParOf" srcId="{7D7BD870-472D-4EDA-B09D-75715C3FB873}" destId="{C7C75DE3-D9B2-4D3C-985F-41FDC1A74ABF}" srcOrd="0" destOrd="0" presId="urn:microsoft.com/office/officeart/2005/8/layout/orgChart1"/>
    <dgm:cxn modelId="{144CFA4A-76FD-4038-807E-8DEB79A63D69}" type="presParOf" srcId="{C7C75DE3-D9B2-4D3C-985F-41FDC1A74ABF}" destId="{79F97574-8D62-4415-8FB7-164B9E599B50}" srcOrd="0" destOrd="0" presId="urn:microsoft.com/office/officeart/2005/8/layout/orgChart1"/>
    <dgm:cxn modelId="{C18F500F-45C6-4BC3-BBCD-0103A4E13F78}" type="presParOf" srcId="{C7C75DE3-D9B2-4D3C-985F-41FDC1A74ABF}" destId="{86DDC6A4-D223-4F18-8133-3C257D0F6B0F}" srcOrd="1" destOrd="0" presId="urn:microsoft.com/office/officeart/2005/8/layout/orgChart1"/>
    <dgm:cxn modelId="{7EBE5A02-92AD-4B43-9471-BE6490731805}" type="presParOf" srcId="{7D7BD870-472D-4EDA-B09D-75715C3FB873}" destId="{09B1FE43-2171-49F1-9C01-CDD790E31B46}" srcOrd="1" destOrd="0" presId="urn:microsoft.com/office/officeart/2005/8/layout/orgChart1"/>
    <dgm:cxn modelId="{0DDA5D61-041D-40F9-AD97-7B3E5F23B106}" type="presParOf" srcId="{7D7BD870-472D-4EDA-B09D-75715C3FB873}" destId="{1A2E2EAF-B8A9-439B-A075-7BD617AA35DC}" srcOrd="2" destOrd="0" presId="urn:microsoft.com/office/officeart/2005/8/layout/orgChart1"/>
    <dgm:cxn modelId="{52C628CE-ED00-4AD4-ADC0-D98635F2320D}" type="presParOf" srcId="{D0AF835E-1431-4726-87B4-30B7CBD7DAC1}" destId="{7754C653-7C0A-4C0E-B157-A9579C98FE5C}" srcOrd="2" destOrd="0" presId="urn:microsoft.com/office/officeart/2005/8/layout/orgChart1"/>
    <dgm:cxn modelId="{9CEB038B-5A08-4032-BE07-9A109A27AF26}" type="presParOf" srcId="{D0AF835E-1431-4726-87B4-30B7CBD7DAC1}" destId="{1E80A0DB-023E-45B6-8377-AD9373823B0C}" srcOrd="3" destOrd="0" presId="urn:microsoft.com/office/officeart/2005/8/layout/orgChart1"/>
    <dgm:cxn modelId="{6978630F-A7C6-4C18-AF6D-1B0E6A92D167}" type="presParOf" srcId="{1E80A0DB-023E-45B6-8377-AD9373823B0C}" destId="{23A18526-B287-45FA-895E-9BA35C5329B1}" srcOrd="0" destOrd="0" presId="urn:microsoft.com/office/officeart/2005/8/layout/orgChart1"/>
    <dgm:cxn modelId="{48E437BE-952E-4516-A957-C231C7AB1C3F}" type="presParOf" srcId="{23A18526-B287-45FA-895E-9BA35C5329B1}" destId="{90C8887C-6B9B-4DE6-AC69-E397E6090999}" srcOrd="0" destOrd="0" presId="urn:microsoft.com/office/officeart/2005/8/layout/orgChart1"/>
    <dgm:cxn modelId="{38AB6C8E-DA1A-49C1-AAF4-05A02A35F4F7}" type="presParOf" srcId="{23A18526-B287-45FA-895E-9BA35C5329B1}" destId="{E0E2F4AB-3FC5-40F9-ADE5-7DA53C88BB28}" srcOrd="1" destOrd="0" presId="urn:microsoft.com/office/officeart/2005/8/layout/orgChart1"/>
    <dgm:cxn modelId="{99F1A7A6-90D9-4237-8528-C07275966226}" type="presParOf" srcId="{1E80A0DB-023E-45B6-8377-AD9373823B0C}" destId="{9AA4E097-1D74-4805-9A62-879738C1638F}" srcOrd="1" destOrd="0" presId="urn:microsoft.com/office/officeart/2005/8/layout/orgChart1"/>
    <dgm:cxn modelId="{54137943-966A-4E63-A69C-7F30A5184F27}" type="presParOf" srcId="{1E80A0DB-023E-45B6-8377-AD9373823B0C}" destId="{ABE8EE06-E2A8-4494-86AA-4A4AB8CB7599}" srcOrd="2" destOrd="0" presId="urn:microsoft.com/office/officeart/2005/8/layout/orgChart1"/>
    <dgm:cxn modelId="{AC8CFEDD-CCB9-427C-B03D-80317DD7C7F6}" type="presParOf" srcId="{B1614A9D-B510-4A72-9214-FDD13767D7CC}" destId="{33D6BEEC-F4DB-4E99-891C-A30D22C15E5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20654-33C0-421E-B4F1-F6602F1A0DD7}" type="datetimeFigureOut">
              <a:rPr lang="en-US" smtClean="0"/>
              <a:pPr/>
              <a:t>15/07/2020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FA4E1-7E81-463A-B7B1-215256150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A4E1-7E81-463A-B7B1-2152561501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C5A6A-B77F-4A7B-8C03-B26B34EEA8E6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BBC0E-B83F-41B7-8FF3-51FED35B6FD0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C089F-FFD5-430C-BC1F-168EC8E6BE87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3D23B-7B69-422C-8ABC-504B34DBD026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0AC37-DC5D-4707-9207-A422A0834163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FC7D1-6CAF-4269-8C45-AFE8AA1CAF28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C073D-31F3-4005-8E85-49590A792A59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66E0-575A-48EE-905E-5E653F1A00C4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E6B88-B0E5-468E-AC9F-E609B554AA04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1E4B-49F3-4F45-BEF9-F206F01621F4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C401-35BA-4E12-9855-889A2A8136B8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A4A254-C943-4C01-B53D-70DEF8221CF8}" type="datetime1">
              <a:rPr lang="en-US" smtClean="0"/>
              <a:pPr/>
              <a:t>15/07/2020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E8D486-4272-4E5F-9B02-819FC3D745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dirty="0" smtClean="0">
                <a:latin typeface="Georgia" pitchFamily="18" charset="0"/>
              </a:rPr>
              <a:t>Need of </a:t>
            </a:r>
            <a:r>
              <a:rPr lang="en-US" sz="3200" dirty="0" err="1" smtClean="0">
                <a:latin typeface="Georgia" pitchFamily="18" charset="0"/>
              </a:rPr>
              <a:t>Narasimham</a:t>
            </a:r>
            <a:r>
              <a:rPr lang="en-US" sz="3200" dirty="0" smtClean="0">
                <a:latin typeface="Georgia" pitchFamily="18" charset="0"/>
              </a:rPr>
              <a:t> Committee - I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914400"/>
            <a:ext cx="78486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Efficient banking structure can promote for greater amount of investment.</a:t>
            </a:r>
          </a:p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Investment can help to achieve a faster growth of the economy. </a:t>
            </a:r>
          </a:p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In 1991, India made drastic changes in the economic policy by adopting Liberalization, privatization, globalization. </a:t>
            </a:r>
          </a:p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India was facing macro economic crisis –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200" dirty="0" smtClean="0">
                <a:latin typeface="Georgia" pitchFamily="18" charset="0"/>
              </a:rPr>
              <a:t>1) 	The economy was growing at very low rate.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200" dirty="0" smtClean="0">
                <a:latin typeface="Georgia" pitchFamily="18" charset="0"/>
              </a:rPr>
              <a:t>2) 	There were high non performing assets.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200" dirty="0" smtClean="0">
                <a:latin typeface="Georgia" pitchFamily="18" charset="0"/>
              </a:rPr>
              <a:t>3) 	The customer service was unsatisfactory.</a:t>
            </a:r>
            <a:endParaRPr lang="en-US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Definition of NPA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1430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3)	‘An asset including a leased asset becomes non-performing when it ceases to generate income for the bank’ – RBI.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4)	‘NPA means those assets / credits / debts from which does not get any income as interest for last / exceeding 90 days at the balance sheet date’.</a:t>
            </a:r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dirty="0" smtClean="0">
                <a:latin typeface="Georgia" pitchFamily="18" charset="0"/>
              </a:rPr>
              <a:t>Need of </a:t>
            </a:r>
            <a:r>
              <a:rPr lang="en-US" sz="3200" dirty="0" err="1" smtClean="0">
                <a:latin typeface="Georgia" pitchFamily="18" charset="0"/>
              </a:rPr>
              <a:t>Narasimham</a:t>
            </a:r>
            <a:r>
              <a:rPr lang="en-US" sz="3200" dirty="0" smtClean="0">
                <a:latin typeface="Georgia" pitchFamily="18" charset="0"/>
              </a:rPr>
              <a:t> Committee - I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1430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  <a:buAutoNum type="arabicParenR" startAt="4"/>
            </a:pPr>
            <a:r>
              <a:rPr lang="en-US" sz="2200" dirty="0" smtClean="0">
                <a:latin typeface="Georgia" pitchFamily="18" charset="0"/>
              </a:rPr>
              <a:t>Banking system was not sound enough.</a:t>
            </a:r>
          </a:p>
          <a:p>
            <a:pPr marL="465138" indent="-465138" algn="just">
              <a:lnSpc>
                <a:spcPct val="150000"/>
              </a:lnSpc>
              <a:buAutoNum type="arabicParenR" startAt="4"/>
            </a:pPr>
            <a:r>
              <a:rPr lang="en-US" sz="2200" dirty="0" smtClean="0">
                <a:latin typeface="Georgia" pitchFamily="18" charset="0"/>
              </a:rPr>
              <a:t>Poor financial condition of commercial banks.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200" dirty="0" smtClean="0">
                <a:latin typeface="Georgia" pitchFamily="18" charset="0"/>
              </a:rPr>
              <a:t>6) 	The banks were lagging behind international standards in terms of computer technology, accounting standards and capital adequacy, etc.</a:t>
            </a:r>
          </a:p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Government of India appointed a high level committee headed by </a:t>
            </a:r>
            <a:r>
              <a:rPr lang="en-US" sz="2200" dirty="0" err="1" smtClean="0">
                <a:latin typeface="Georgia" pitchFamily="18" charset="0"/>
              </a:rPr>
              <a:t>Shri</a:t>
            </a:r>
            <a:r>
              <a:rPr lang="en-US" sz="2200" dirty="0" smtClean="0">
                <a:latin typeface="Georgia" pitchFamily="18" charset="0"/>
              </a:rPr>
              <a:t> M. </a:t>
            </a:r>
            <a:r>
              <a:rPr lang="en-US" sz="2000" dirty="0" err="1" smtClean="0">
                <a:latin typeface="Georgia" pitchFamily="18" charset="0"/>
              </a:rPr>
              <a:t>Narsasimham</a:t>
            </a:r>
            <a:r>
              <a:rPr lang="en-US" sz="2200" dirty="0" smtClean="0">
                <a:latin typeface="Georgia" pitchFamily="18" charset="0"/>
              </a:rPr>
              <a:t>, a former governor of the Reserve Bank of India. </a:t>
            </a:r>
          </a:p>
          <a:p>
            <a:pPr marL="465138" indent="-4651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Georgia" pitchFamily="18" charset="0"/>
              </a:rPr>
              <a:t>Government of India set up two committees.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dirty="0" err="1" smtClean="0">
                <a:latin typeface="Georgia" pitchFamily="18" charset="0"/>
              </a:rPr>
              <a:t>Narasimham</a:t>
            </a:r>
            <a:r>
              <a:rPr lang="en-US" sz="3200" dirty="0" smtClean="0">
                <a:latin typeface="Georgia" pitchFamily="18" charset="0"/>
              </a:rPr>
              <a:t> Committee</a:t>
            </a:r>
            <a:endParaRPr lang="en-US" sz="3200" dirty="0">
              <a:latin typeface="Georgia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72390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42672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1) 	</a:t>
            </a:r>
            <a:r>
              <a:rPr lang="en-US" sz="2400" dirty="0" err="1" smtClean="0">
                <a:latin typeface="Georgia" pitchFamily="18" charset="0"/>
              </a:rPr>
              <a:t>Narsasimham</a:t>
            </a:r>
            <a:r>
              <a:rPr lang="en-US" sz="2400" dirty="0" smtClean="0">
                <a:latin typeface="Georgia" pitchFamily="18" charset="0"/>
              </a:rPr>
              <a:t> committee on 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financial sector reform in 1991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2) 	 </a:t>
            </a:r>
            <a:r>
              <a:rPr lang="en-US" sz="2400" dirty="0" err="1" smtClean="0">
                <a:latin typeface="Georgia" pitchFamily="18" charset="0"/>
              </a:rPr>
              <a:t>Narsasimham</a:t>
            </a:r>
            <a:r>
              <a:rPr lang="en-US" sz="2400" dirty="0" smtClean="0">
                <a:latin typeface="Georgia" pitchFamily="18" charset="0"/>
              </a:rPr>
              <a:t> committee on 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banking sector reform in 1998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Introduction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lvl="1" indent="-6238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Georgia" pitchFamily="18" charset="0"/>
              </a:rPr>
              <a:t>The first </a:t>
            </a:r>
            <a:r>
              <a:rPr lang="en-US" sz="2400" dirty="0" err="1" smtClean="0">
                <a:latin typeface="Georgia" pitchFamily="18" charset="0"/>
              </a:rPr>
              <a:t>Narasimhan</a:t>
            </a:r>
            <a:r>
              <a:rPr lang="en-US" sz="2400" dirty="0" smtClean="0">
                <a:latin typeface="Georgia" pitchFamily="18" charset="0"/>
              </a:rPr>
              <a:t> Committee (Committee on the Financial System – CFS) was appointed by </a:t>
            </a:r>
            <a:r>
              <a:rPr lang="en-US" sz="2400" dirty="0" err="1" smtClean="0">
                <a:latin typeface="Georgia" pitchFamily="18" charset="0"/>
              </a:rPr>
              <a:t>Manmohan</a:t>
            </a:r>
            <a:r>
              <a:rPr lang="en-US" sz="2400" dirty="0" smtClean="0">
                <a:latin typeface="Georgia" pitchFamily="18" charset="0"/>
              </a:rPr>
              <a:t> Singh as India's Finance Minister on 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14 August 1991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 marL="682625" lvl="1" indent="-6238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Georgia" pitchFamily="18" charset="0"/>
              </a:rPr>
              <a:t>The committee submitted a summary report to the government of India on November 8, 1991 and the main report on November 16, </a:t>
            </a:r>
            <a:r>
              <a:rPr lang="en-US" sz="2400" b="1" dirty="0" smtClean="0">
                <a:latin typeface="Georgia" pitchFamily="18" charset="0"/>
              </a:rPr>
              <a:t>1991.</a:t>
            </a:r>
          </a:p>
          <a:p>
            <a:pPr marL="682625" lvl="1" indent="-6238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Georgia" pitchFamily="18" charset="0"/>
              </a:rPr>
              <a:t>The report was accepted by the Government of India in the year 1992. </a:t>
            </a:r>
            <a:endParaRPr lang="en-US" sz="22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Introduction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lvl="1" indent="-6238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Georgia" pitchFamily="18" charset="0"/>
              </a:rPr>
              <a:t>The concept of Non-Performing Assets (NPAs) was introduced for the first time in the </a:t>
            </a:r>
            <a:r>
              <a:rPr lang="en-US" sz="2400" dirty="0" err="1" smtClean="0">
                <a:latin typeface="Georgia" pitchFamily="18" charset="0"/>
              </a:rPr>
              <a:t>Narasimham</a:t>
            </a:r>
            <a:r>
              <a:rPr lang="en-US" sz="2400" dirty="0" smtClean="0">
                <a:latin typeface="Georgia" pitchFamily="18" charset="0"/>
              </a:rPr>
              <a:t> Committee-I report, which was submitted to the Finance Minister in the month of November 1991. </a:t>
            </a:r>
          </a:p>
          <a:p>
            <a:pPr marL="682625" lvl="1" indent="-6238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Georgia" pitchFamily="18" charset="0"/>
              </a:rPr>
              <a:t>The committee studied the existing financial system, identified its shortcomings and weaknesses and made various recommendations in order to make it more stable.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Introduction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143000"/>
            <a:ext cx="762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lvl="1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One of the recommendations was with regard to non-performing assets, their identification, disclosure and the extent of provisioning for the same. A need was felt because the prevalent accounting and disclosure practices did not always reflect the true state of affairs of banks and financial institutions. </a:t>
            </a:r>
          </a:p>
          <a:p>
            <a:pPr marL="682625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The </a:t>
            </a:r>
            <a:r>
              <a:rPr lang="en-US" sz="2200" dirty="0" err="1" smtClean="0">
                <a:latin typeface="Georgia" pitchFamily="18" charset="0"/>
              </a:rPr>
              <a:t>Narasimham</a:t>
            </a:r>
            <a:r>
              <a:rPr lang="en-US" sz="2200" dirty="0" smtClean="0">
                <a:latin typeface="Georgia" pitchFamily="18" charset="0"/>
              </a:rPr>
              <a:t> Committee examined the issues and recommended that a policy of income recognition should be objective and based on recovery than on any subjective considerations.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Introduction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143000"/>
            <a:ext cx="76200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The committee recommended that provisions should be on the basis of foursome (group of four) classification of assets into </a:t>
            </a:r>
            <a:r>
              <a:rPr lang="en-US" sz="2200" b="1" dirty="0" smtClean="0">
                <a:latin typeface="Georgia" pitchFamily="18" charset="0"/>
              </a:rPr>
              <a:t>standard, sub-standard, doubtful and loss</a:t>
            </a:r>
            <a:r>
              <a:rPr lang="en-US" sz="2200" dirty="0" smtClean="0">
                <a:latin typeface="Georgia" pitchFamily="18" charset="0"/>
              </a:rPr>
              <a:t> categories. </a:t>
            </a:r>
          </a:p>
          <a:p>
            <a:pPr marL="682625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In </a:t>
            </a:r>
            <a:r>
              <a:rPr lang="en-US" sz="2200" b="1" dirty="0" smtClean="0">
                <a:latin typeface="Georgia" pitchFamily="18" charset="0"/>
              </a:rPr>
              <a:t>April, 1992</a:t>
            </a:r>
            <a:r>
              <a:rPr lang="en-US" sz="2200" dirty="0" smtClean="0">
                <a:latin typeface="Georgia" pitchFamily="18" charset="0"/>
              </a:rPr>
              <a:t>, the RBI decided to implement this recommendation.</a:t>
            </a:r>
          </a:p>
          <a:p>
            <a:pPr marL="682625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Due to the implementation of the </a:t>
            </a:r>
            <a:r>
              <a:rPr lang="en-US" sz="2200" b="1" dirty="0" smtClean="0">
                <a:latin typeface="Georgia" pitchFamily="18" charset="0"/>
              </a:rPr>
              <a:t>prudential norms </a:t>
            </a:r>
            <a:r>
              <a:rPr lang="en-US" sz="2200" dirty="0" smtClean="0">
                <a:latin typeface="Georgia" pitchFamily="18" charset="0"/>
              </a:rPr>
              <a:t>(guidelines and general norms issued by the regulating bank i.e. RBI) the ‘accrual concept’ has been changed into </a:t>
            </a:r>
            <a:r>
              <a:rPr lang="en-US" sz="2200" b="1" dirty="0" smtClean="0">
                <a:latin typeface="Georgia" pitchFamily="18" charset="0"/>
              </a:rPr>
              <a:t>‘recoverability concept’</a:t>
            </a:r>
            <a:r>
              <a:rPr lang="en-US" sz="2200" dirty="0" smtClean="0">
                <a:latin typeface="Georgia" pitchFamily="18" charset="0"/>
              </a:rPr>
              <a:t> in recognizing the income on non-performing assets. </a:t>
            </a:r>
            <a:endParaRPr lang="en-US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Introduction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143000"/>
            <a:ext cx="7620000" cy="1554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indent="-682625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latin typeface="Georgia" pitchFamily="18" charset="0"/>
              </a:rPr>
              <a:t>A uniform practice has been adopted in respect of provision to be made on Non-performing Assets (NPAs).</a:t>
            </a:r>
            <a:endParaRPr lang="en-US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7724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Definition of NPA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1430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1)	‘Non Performing Asset means an asset or account of borrower, which has been classified by a bank or financial institution as sub-standard, doubtful or loss asset, in accordance with the directions or guidelines relating to asset classification issued by the Reserve Bank of India’.</a:t>
            </a:r>
          </a:p>
          <a:p>
            <a:pPr marL="465138" indent="-465138" algn="just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2)	‘A NPA is defined as a credit facility in respect of which the interest and / or installment of principal has </a:t>
            </a:r>
            <a:r>
              <a:rPr lang="en-US" sz="2400" smtClean="0">
                <a:latin typeface="Georgia" pitchFamily="18" charset="0"/>
              </a:rPr>
              <a:t>remain </a:t>
            </a:r>
            <a:r>
              <a:rPr lang="en-US" sz="2400" smtClean="0">
                <a:latin typeface="Georgia" pitchFamily="18" charset="0"/>
              </a:rPr>
              <a:t>past </a:t>
            </a:r>
            <a:r>
              <a:rPr lang="en-US" sz="2400" dirty="0" smtClean="0">
                <a:latin typeface="Georgia" pitchFamily="18" charset="0"/>
              </a:rPr>
              <a:t>due for a </a:t>
            </a:r>
            <a:r>
              <a:rPr lang="en-US" sz="2400" b="1" dirty="0" smtClean="0">
                <a:latin typeface="Georgia" pitchFamily="18" charset="0"/>
              </a:rPr>
              <a:t>specified period of time</a:t>
            </a:r>
            <a:r>
              <a:rPr lang="en-US" sz="2400" dirty="0" smtClean="0">
                <a:latin typeface="Georgia" pitchFamily="18" charset="0"/>
              </a:rPr>
              <a:t>’. </a:t>
            </a:r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545</TotalTime>
  <Words>424</Words>
  <Application>Microsoft Office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Need of Narasimham Committee - I</vt:lpstr>
      <vt:lpstr>Need of Narasimham Committee - I</vt:lpstr>
      <vt:lpstr>Narasimham Committee</vt:lpstr>
      <vt:lpstr>Introduction</vt:lpstr>
      <vt:lpstr>Introduction</vt:lpstr>
      <vt:lpstr>Introduction</vt:lpstr>
      <vt:lpstr>Introduction</vt:lpstr>
      <vt:lpstr>Introduction</vt:lpstr>
      <vt:lpstr>Definition of NPA</vt:lpstr>
      <vt:lpstr>Definition of NPA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</dc:title>
  <dc:creator>Dell</dc:creator>
  <cp:lastModifiedBy>Dell</cp:lastModifiedBy>
  <cp:revision>107</cp:revision>
  <dcterms:created xsi:type="dcterms:W3CDTF">2020-03-24T03:27:57Z</dcterms:created>
  <dcterms:modified xsi:type="dcterms:W3CDTF">2020-07-15T01:11:17Z</dcterms:modified>
</cp:coreProperties>
</file>